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ECC889-3738-4897-BA6A-9664ACC870D3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9191F9-BC6B-470A-9C60-42C874BE2A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4.png"/><Relationship Id="rId4" Type="http://schemas.openxmlformats.org/officeDocument/2006/relationships/hyperlink" Target="http://lifehacker.com/5246819/five-best-journaling-too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33600"/>
          </a:xfrm>
        </p:spPr>
        <p:txBody>
          <a:bodyPr/>
          <a:lstStyle/>
          <a:p>
            <a:r>
              <a:rPr lang="en-US" dirty="0" smtClean="0">
                <a:latin typeface="Arial"/>
                <a:ea typeface="Calibri"/>
              </a:rPr>
              <a:t>First-Year College:</a:t>
            </a:r>
            <a:br>
              <a:rPr lang="en-US" dirty="0" smtClean="0">
                <a:latin typeface="Arial"/>
                <a:ea typeface="Calibri"/>
              </a:rPr>
            </a:br>
            <a:r>
              <a:rPr lang="en-US" dirty="0" smtClean="0">
                <a:latin typeface="Arial"/>
                <a:ea typeface="Calibri"/>
              </a:rPr>
              <a:t>  </a:t>
            </a:r>
            <a:r>
              <a:rPr lang="en-US" dirty="0">
                <a:latin typeface="Arial"/>
                <a:ea typeface="Calibri"/>
              </a:rPr>
              <a:t>Journaling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143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 </a:t>
            </a:r>
            <a:r>
              <a:rPr lang="en-US" sz="2800" dirty="0" err="1" smtClean="0"/>
              <a:t>Ricé</a:t>
            </a:r>
            <a:r>
              <a:rPr lang="en-US" sz="2800" dirty="0" smtClean="0"/>
              <a:t>-Daniels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723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pull/>
      </p:transition>
    </mc:Choice>
    <mc:Fallback xmlns="">
      <p:transition advClick="0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3352800"/>
            <a:ext cx="3352800" cy="144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ea typeface="Calibri"/>
              </a:rPr>
              <a:t>Or </a:t>
            </a:r>
            <a:r>
              <a:rPr lang="en-US" sz="2800" dirty="0">
                <a:latin typeface="Arial"/>
                <a:ea typeface="Calibri"/>
              </a:rPr>
              <a:t>Microsoft OneNote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19200"/>
            <a:ext cx="3352800" cy="1252728"/>
          </a:xfrm>
        </p:spPr>
        <p:txBody>
          <a:bodyPr/>
          <a:lstStyle/>
          <a:p>
            <a:r>
              <a:rPr lang="en-US" sz="4400" dirty="0">
                <a:solidFill>
                  <a:srgbClr val="073E87"/>
                </a:solidFill>
              </a:rPr>
              <a:t>Journaling Tools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657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10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563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pull/>
      </p:transition>
    </mc:Choice>
    <mc:Fallback xmlns="">
      <p:transition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8200" y="3124201"/>
            <a:ext cx="3352800" cy="121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Evernote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app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19200"/>
            <a:ext cx="3352800" cy="1252728"/>
          </a:xfrm>
        </p:spPr>
        <p:txBody>
          <a:bodyPr/>
          <a:lstStyle/>
          <a:p>
            <a:r>
              <a:rPr lang="en-US" sz="4400" dirty="0">
                <a:solidFill>
                  <a:srgbClr val="073E87"/>
                </a:solidFill>
              </a:rPr>
              <a:t>Journaling Tools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114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11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5334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pull/>
      </p:transition>
    </mc:Choice>
    <mc:Fallback xmlns="">
      <p:transition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3352800"/>
            <a:ext cx="3352800" cy="1905001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WordPress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for Windows or Macs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95400"/>
            <a:ext cx="3352800" cy="1252728"/>
          </a:xfrm>
        </p:spPr>
        <p:txBody>
          <a:bodyPr/>
          <a:lstStyle/>
          <a:p>
            <a:r>
              <a:rPr lang="en-US" sz="4400" dirty="0">
                <a:solidFill>
                  <a:srgbClr val="073E87"/>
                </a:solidFill>
              </a:rPr>
              <a:t>Journaling Tools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12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800" y="5562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pull/>
      </p:transition>
    </mc:Choice>
    <mc:Fallback xmlns="">
      <p:transition advClick="0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371600"/>
            <a:ext cx="3352800" cy="21671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whatever is accommodating, convenient, and comfortable for you </a:t>
            </a:r>
            <a:r>
              <a:rPr lang="en-US" dirty="0" smtClean="0"/>
              <a:t>to do your </a:t>
            </a:r>
            <a:r>
              <a:rPr lang="en-US" dirty="0"/>
              <a:t>journaling.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Remember, </a:t>
            </a:r>
            <a:r>
              <a:rPr lang="en-US" dirty="0" smtClean="0"/>
              <a:t> maintaining </a:t>
            </a:r>
            <a:r>
              <a:rPr lang="en-US" dirty="0"/>
              <a:t>a journal will facilitate your writing </a:t>
            </a:r>
            <a:r>
              <a:rPr lang="en-US" dirty="0" smtClean="0"/>
              <a:t>skills, and </a:t>
            </a:r>
            <a:r>
              <a:rPr lang="en-US" dirty="0"/>
              <a:t>it is a </a:t>
            </a:r>
            <a:r>
              <a:rPr lang="en-US" dirty="0" smtClean="0"/>
              <a:t>good form of </a:t>
            </a:r>
            <a:r>
              <a:rPr lang="en-US" dirty="0"/>
              <a:t>personal </a:t>
            </a:r>
            <a:r>
              <a:rPr lang="en-US" dirty="0" smtClean="0"/>
              <a:t>therapy...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2004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276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de 13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56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>
        <p14:reveal/>
      </p:transition>
    </mc:Choice>
    <mc:Fallback xmlns="">
      <p:transition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743200"/>
            <a:ext cx="7408333" cy="3611563"/>
          </a:xfrm>
        </p:spPr>
        <p:txBody>
          <a:bodyPr/>
          <a:lstStyle/>
          <a:p>
            <a:r>
              <a:rPr lang="en-US" dirty="0"/>
              <a:t>Journaling templates are available at various </a:t>
            </a:r>
            <a:r>
              <a:rPr lang="en-US" dirty="0" smtClean="0"/>
              <a:t>websites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smtClean="0"/>
              <a:t>And </a:t>
            </a:r>
            <a:r>
              <a:rPr lang="en-US" dirty="0"/>
              <a:t>for more information or details about the aforementioned journaling software or applications, visit: </a:t>
            </a:r>
            <a:r>
              <a:rPr lang="en-US" u="sng" dirty="0">
                <a:hlinkClick r:id="rId4"/>
              </a:rPr>
              <a:t>http://lifehacker.com/5246819/five-best-journaling-tools</a:t>
            </a:r>
            <a:endParaRPr lang="en-US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Thank you for listening and watching  </a:t>
            </a:r>
            <a:r>
              <a:rPr lang="en-US" smtClean="0"/>
              <a:t>-  and </a:t>
            </a:r>
            <a:r>
              <a:rPr lang="en-US" dirty="0" smtClean="0"/>
              <a:t>happy journaling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/ Thank you</a:t>
            </a:r>
            <a:endParaRPr lang="en-US" dirty="0"/>
          </a:p>
        </p:txBody>
      </p:sp>
      <p:pic>
        <p:nvPicPr>
          <p:cNvPr id="4" name="Slide 14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1806" y="6095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>
        <p:wipe/>
      </p:transition>
    </mc:Choice>
    <mc:Fallback xmlns="">
      <p:transition advClick="0" advTm="1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is a brief </a:t>
            </a:r>
            <a:r>
              <a:rPr lang="en-US" dirty="0" smtClean="0">
                <a:solidFill>
                  <a:srgbClr val="7030A0"/>
                </a:solidFill>
              </a:rPr>
              <a:t>guide/tutorial </a:t>
            </a:r>
            <a:r>
              <a:rPr lang="en-US" dirty="0">
                <a:solidFill>
                  <a:srgbClr val="7030A0"/>
                </a:solidFill>
              </a:rPr>
              <a:t>about journaling for </a:t>
            </a:r>
            <a:r>
              <a:rPr lang="en-US" dirty="0" smtClean="0">
                <a:solidFill>
                  <a:srgbClr val="7030A0"/>
                </a:solidFill>
              </a:rPr>
              <a:t>first-year college (FYC</a:t>
            </a:r>
            <a:r>
              <a:rPr lang="en-US" smtClean="0">
                <a:solidFill>
                  <a:srgbClr val="7030A0"/>
                </a:solidFill>
              </a:rPr>
              <a:t>) students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33400"/>
            <a:ext cx="6417734" cy="1462849"/>
          </a:xfrm>
        </p:spPr>
        <p:txBody>
          <a:bodyPr>
            <a:noAutofit/>
          </a:bodyPr>
          <a:lstStyle/>
          <a:p>
            <a:r>
              <a:rPr lang="en-US" sz="4400" dirty="0"/>
              <a:t>Welcome, </a:t>
            </a:r>
            <a:r>
              <a:rPr lang="en-US" sz="4400" dirty="0" err="1"/>
              <a:t>Bienvenidos</a:t>
            </a:r>
            <a:r>
              <a:rPr lang="en-US" sz="4400" dirty="0"/>
              <a:t>, Shalom</a:t>
            </a:r>
          </a:p>
        </p:txBody>
      </p:sp>
      <p:pic>
        <p:nvPicPr>
          <p:cNvPr id="4" name="Slide 2 open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2134" y="55954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14:reveal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/>
              </a:rPr>
              <a:t>Journaling is a rewarding activity for most age groups including freshmen students</a:t>
            </a:r>
            <a:r>
              <a:rPr lang="en-US" dirty="0" smtClean="0">
                <a:latin typeface="Arial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9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</a:rPr>
              <a:t>Writing </a:t>
            </a:r>
            <a:r>
              <a:rPr lang="en-US" dirty="0">
                <a:latin typeface="Arial"/>
              </a:rPr>
              <a:t>about the happenings of your daily life can aid in </a:t>
            </a:r>
            <a:r>
              <a:rPr lang="en-US" dirty="0" smtClean="0">
                <a:latin typeface="Arial"/>
              </a:rPr>
              <a:t>expressing or venting </a:t>
            </a:r>
            <a:r>
              <a:rPr lang="en-US" dirty="0">
                <a:latin typeface="Arial"/>
              </a:rPr>
              <a:t>your feelings and </a:t>
            </a:r>
            <a:r>
              <a:rPr lang="en-US" dirty="0" smtClean="0">
                <a:latin typeface="Arial"/>
              </a:rPr>
              <a:t>thoughts.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9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</a:rPr>
              <a:t>More </a:t>
            </a:r>
            <a:r>
              <a:rPr lang="en-US" dirty="0">
                <a:latin typeface="Arial"/>
              </a:rPr>
              <a:t>important, journaling </a:t>
            </a:r>
            <a:r>
              <a:rPr lang="en-US" dirty="0" smtClean="0">
                <a:latin typeface="Arial"/>
              </a:rPr>
              <a:t>is a form of therapy</a:t>
            </a:r>
            <a:r>
              <a:rPr lang="en-US" dirty="0">
                <a:latin typeface="Arial"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Journaling</a:t>
            </a:r>
            <a:endParaRPr lang="en-US" sz="5400" dirty="0"/>
          </a:p>
        </p:txBody>
      </p:sp>
      <p:pic>
        <p:nvPicPr>
          <p:cNvPr id="4" name="Slide 3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6019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>
        <p14:reveal/>
      </p:transition>
    </mc:Choice>
    <mc:Fallback xmlns="">
      <p:transition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/>
              </a:rPr>
              <a:t>As </a:t>
            </a:r>
            <a:r>
              <a:rPr lang="en-US" dirty="0" smtClean="0">
                <a:latin typeface="Arial"/>
              </a:rPr>
              <a:t>a FYC student</a:t>
            </a:r>
            <a:r>
              <a:rPr lang="en-US" dirty="0">
                <a:latin typeface="Arial"/>
              </a:rPr>
              <a:t>, journaling also gives you an opportunity to write about memorable moments and notable experiences</a:t>
            </a:r>
            <a:r>
              <a:rPr lang="en-US" dirty="0" smtClean="0">
                <a:latin typeface="Arial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9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</a:rPr>
              <a:t>This </a:t>
            </a:r>
            <a:r>
              <a:rPr lang="en-US" dirty="0">
                <a:latin typeface="Arial"/>
              </a:rPr>
              <a:t>writing activity can help keep you centered amidst your life changes, transitions, and new adjustments.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Journaling</a:t>
            </a:r>
            <a:endParaRPr lang="en-US" sz="5400" dirty="0"/>
          </a:p>
        </p:txBody>
      </p:sp>
      <p:pic>
        <p:nvPicPr>
          <p:cNvPr id="4" name="Slide 4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1595" y="5943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pull/>
      </p:transition>
    </mc:Choice>
    <mc:Fallback xmlns="">
      <p:transition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2362200"/>
            <a:ext cx="41148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</a:t>
            </a:r>
            <a:r>
              <a:rPr lang="en-US" sz="2000" dirty="0"/>
              <a:t>help you get started </a:t>
            </a:r>
            <a:r>
              <a:rPr lang="en-US" sz="2000" dirty="0" smtClean="0"/>
              <a:t>with </a:t>
            </a:r>
            <a:r>
              <a:rPr lang="en-US" sz="2000" dirty="0"/>
              <a:t>creating a journal, if you have taken any learning styles assessments, you </a:t>
            </a:r>
            <a:r>
              <a:rPr lang="en-US" sz="2000" dirty="0" smtClean="0"/>
              <a:t>can write about your assessment results.</a:t>
            </a:r>
          </a:p>
          <a:p>
            <a:endParaRPr lang="en-US" sz="2000" dirty="0" smtClean="0"/>
          </a:p>
          <a:p>
            <a:r>
              <a:rPr lang="en-US" sz="2000" dirty="0" smtClean="0"/>
              <a:t>Or</a:t>
            </a:r>
            <a:r>
              <a:rPr lang="en-US" sz="2000" dirty="0"/>
              <a:t>, perhaps take a learning styles or multiple intelligence </a:t>
            </a:r>
            <a:r>
              <a:rPr lang="en-US" sz="2000" dirty="0" smtClean="0"/>
              <a:t>assessment to write about your results.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95400"/>
            <a:ext cx="3352800" cy="762000"/>
          </a:xfrm>
        </p:spPr>
        <p:txBody>
          <a:bodyPr/>
          <a:lstStyle/>
          <a:p>
            <a:r>
              <a:rPr lang="en-US" sz="4000" dirty="0" smtClean="0"/>
              <a:t>Begin Journaling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25831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5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0550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push dir="u"/>
      </p:transition>
    </mc:Choice>
    <mc:Fallback xmlns="">
      <p:transition advClick="0" advTm="1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81000"/>
            <a:ext cx="3812645" cy="13377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Journaling Suggestions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343400" y="1905000"/>
            <a:ext cx="4495799" cy="38100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Consider writing about the following questions: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Do </a:t>
            </a:r>
            <a:r>
              <a:rPr lang="en-US" sz="2000" dirty="0"/>
              <a:t>you think your assessment results were </a:t>
            </a:r>
            <a:r>
              <a:rPr lang="en-US" sz="2000" dirty="0" smtClean="0"/>
              <a:t>accurate?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What are your strong areas?  What are your strengths?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Do </a:t>
            </a:r>
            <a:r>
              <a:rPr lang="en-US" sz="2000" dirty="0"/>
              <a:t>you have any </a:t>
            </a:r>
            <a:r>
              <a:rPr lang="en-US" sz="2000" dirty="0" smtClean="0"/>
              <a:t>least/less </a:t>
            </a:r>
            <a:r>
              <a:rPr lang="en-US" sz="2000" dirty="0"/>
              <a:t>strong areas?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will you use your strong areas for writing assignments?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can you improve your </a:t>
            </a:r>
            <a:r>
              <a:rPr lang="en-US" sz="2000" dirty="0" smtClean="0"/>
              <a:t>least/less </a:t>
            </a:r>
            <a:r>
              <a:rPr lang="en-US" sz="2000" dirty="0"/>
              <a:t>strong areas?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b="7413"/>
          <a:stretch>
            <a:fillRect/>
          </a:stretch>
        </p:blipFill>
        <p:spPr bwMode="auto">
          <a:xfrm>
            <a:off x="304800" y="1371600"/>
            <a:ext cx="387096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6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0162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796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09600"/>
            <a:ext cx="3812645" cy="1871133"/>
          </a:xfrm>
        </p:spPr>
        <p:txBody>
          <a:bodyPr>
            <a:noAutofit/>
          </a:bodyPr>
          <a:lstStyle/>
          <a:p>
            <a:r>
              <a:rPr lang="en-US" sz="4000" dirty="0" smtClean="0"/>
              <a:t>Personal freedom with your journaling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00" y="2819401"/>
            <a:ext cx="3818467" cy="2743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ea typeface="Calibri"/>
              </a:rPr>
              <a:t>Of course, you </a:t>
            </a:r>
            <a:r>
              <a:rPr lang="en-US" sz="2000" dirty="0">
                <a:latin typeface="Arial"/>
                <a:ea typeface="Calibri"/>
              </a:rPr>
              <a:t>have the freedom to write about whatever you like in your journal such as your aspirations, family and friends, </a:t>
            </a:r>
            <a:r>
              <a:rPr lang="en-US" sz="2000" dirty="0" smtClean="0">
                <a:latin typeface="Arial"/>
                <a:ea typeface="Calibri"/>
              </a:rPr>
              <a:t>off-campus </a:t>
            </a:r>
            <a:r>
              <a:rPr lang="en-US" sz="2000" dirty="0">
                <a:latin typeface="Arial"/>
                <a:ea typeface="Calibri"/>
              </a:rPr>
              <a:t>activities, work/your job, campus life, your college courses, and even your instructors.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r="24362"/>
          <a:stretch>
            <a:fillRect/>
          </a:stretch>
        </p:blipFill>
        <p:spPr bwMode="auto">
          <a:xfrm>
            <a:off x="533400" y="838200"/>
            <a:ext cx="41751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7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6095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4000">
        <p:wipe/>
      </p:transition>
    </mc:Choice>
    <mc:Fallback xmlns="">
      <p:transition advClick="0" advTm="1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journaling </a:t>
            </a:r>
            <a:r>
              <a:rPr lang="en-US" dirty="0"/>
              <a:t>tools can be pen and </a:t>
            </a:r>
            <a:r>
              <a:rPr lang="en-US" dirty="0" smtClean="0"/>
              <a:t>paper 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Tools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200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8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6855" y="6218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pull/>
      </p:transition>
    </mc:Choice>
    <mc:Fallback xmlns="">
      <p:transition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810000" cy="2286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ea typeface="Calibri"/>
              </a:rPr>
              <a:t>Use your software for </a:t>
            </a:r>
            <a:r>
              <a:rPr lang="en-US" sz="2800" dirty="0" smtClean="0">
                <a:latin typeface="Arial"/>
                <a:ea typeface="Calibri"/>
              </a:rPr>
              <a:t>journaling; </a:t>
            </a:r>
            <a:r>
              <a:rPr lang="en-US" sz="2800" dirty="0">
                <a:latin typeface="Arial"/>
                <a:ea typeface="Calibri"/>
              </a:rPr>
              <a:t>for instance, </a:t>
            </a:r>
            <a:r>
              <a:rPr lang="en-US" sz="2800" dirty="0" smtClean="0">
                <a:latin typeface="Arial"/>
                <a:ea typeface="Calibri"/>
              </a:rPr>
              <a:t>Microsoft Word –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19200"/>
            <a:ext cx="3352800" cy="1252728"/>
          </a:xfrm>
        </p:spPr>
        <p:txBody>
          <a:bodyPr/>
          <a:lstStyle/>
          <a:p>
            <a:r>
              <a:rPr lang="en-US" sz="4400" dirty="0" smtClean="0"/>
              <a:t>Journaling Tools</a:t>
            </a:r>
            <a:endParaRPr lang="en-US" sz="44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810000" cy="24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9 tutorial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571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ll/>
      </p:transition>
    </mc:Choice>
    <mc:Fallback xmlns="">
      <p:transition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</TotalTime>
  <Words>382</Words>
  <Application>Microsoft Office PowerPoint</Application>
  <PresentationFormat>On-screen Show (4:3)</PresentationFormat>
  <Paragraphs>47</Paragraphs>
  <Slides>14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First-Year College:   Journaling</vt:lpstr>
      <vt:lpstr>This is a brief guide/tutorial about journaling for first-year college (FYC) students. </vt:lpstr>
      <vt:lpstr>Journaling</vt:lpstr>
      <vt:lpstr>Journaling</vt:lpstr>
      <vt:lpstr>Begin Journaling</vt:lpstr>
      <vt:lpstr>Journaling Suggestions</vt:lpstr>
      <vt:lpstr>Personal freedom with your journaling</vt:lpstr>
      <vt:lpstr>Journaling Tools</vt:lpstr>
      <vt:lpstr>Journaling Tools</vt:lpstr>
      <vt:lpstr>Journaling Tools</vt:lpstr>
      <vt:lpstr>Journaling Tools</vt:lpstr>
      <vt:lpstr>Journaling Tools</vt:lpstr>
      <vt:lpstr>PowerPoint Presentation</vt:lpstr>
      <vt:lpstr>For More Information /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First-Year Composition:  Journaling</dc:title>
  <dc:creator>Pat</dc:creator>
  <cp:lastModifiedBy>Pat</cp:lastModifiedBy>
  <cp:revision>30</cp:revision>
  <dcterms:created xsi:type="dcterms:W3CDTF">2014-06-01T18:55:51Z</dcterms:created>
  <dcterms:modified xsi:type="dcterms:W3CDTF">2014-06-04T07:29:27Z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