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178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BFAB9F2-D832-44B4-9B18-17BC7DCE49DC}"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F830E-8C77-4266-9B0C-CBC09664572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AB9F2-D832-44B4-9B18-17BC7DCE49DC}"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AB9F2-D832-44B4-9B18-17BC7DCE49DC}"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AB9F2-D832-44B4-9B18-17BC7DCE49DC}"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BFAB9F2-D832-44B4-9B18-17BC7DCE49DC}" type="datetimeFigureOut">
              <a:rPr lang="en-US" smtClean="0"/>
              <a:t>6/3/2014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AB9F2-D832-44B4-9B18-17BC7DCE49DC}"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AB9F2-D832-44B4-9B18-17BC7DCE49DC}" type="datetimeFigureOut">
              <a:rPr lang="en-US" smtClean="0"/>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AB9F2-D832-44B4-9B18-17BC7DCE49DC}"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AB9F2-D832-44B4-9B18-17BC7DCE49DC}"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F830E-8C77-4266-9B0C-CBC0966457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FAB9F2-D832-44B4-9B18-17BC7DCE49DC}"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F830E-8C77-4266-9B0C-CBC09664572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BFAB9F2-D832-44B4-9B18-17BC7DCE49DC}"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F830E-8C77-4266-9B0C-CBC09664572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BFAB9F2-D832-44B4-9B18-17BC7DCE49DC}" type="datetimeFigureOut">
              <a:rPr lang="en-US" smtClean="0"/>
              <a:t>6/3/2014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A8F830E-8C77-4266-9B0C-CBC0966457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literacynet.org/mi/assessment/findyourstrengths.html"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4419600" cy="1749552"/>
          </a:xfrm>
        </p:spPr>
        <p:txBody>
          <a:bodyPr>
            <a:noAutofit/>
          </a:bodyPr>
          <a:lstStyle/>
          <a:p>
            <a:r>
              <a:rPr lang="en-US" sz="3800" dirty="0">
                <a:effectLst>
                  <a:outerShdw blurRad="38100" dist="38100" dir="2700000" algn="tl">
                    <a:srgbClr val="000000">
                      <a:alpha val="43137"/>
                    </a:srgbClr>
                  </a:outerShdw>
                </a:effectLst>
              </a:rPr>
              <a:t>Discover  Your Talents to Develop Your Writing</a:t>
            </a:r>
          </a:p>
        </p:txBody>
      </p:sp>
      <p:sp>
        <p:nvSpPr>
          <p:cNvPr id="3" name="Subtitle 2"/>
          <p:cNvSpPr>
            <a:spLocks noGrp="1"/>
          </p:cNvSpPr>
          <p:nvPr>
            <p:ph type="subTitle" idx="1"/>
          </p:nvPr>
        </p:nvSpPr>
        <p:spPr>
          <a:xfrm>
            <a:off x="152400" y="3962400"/>
            <a:ext cx="4572000" cy="838200"/>
          </a:xfrm>
        </p:spPr>
        <p:txBody>
          <a:bodyPr>
            <a:noAutofit/>
          </a:bodyPr>
          <a:lstStyle/>
          <a:p>
            <a:pPr>
              <a:lnSpc>
                <a:spcPct val="80000"/>
              </a:lnSpc>
              <a:defRPr/>
            </a:pPr>
            <a:endParaRPr lang="en-US" sz="1800" dirty="0" smtClean="0"/>
          </a:p>
          <a:p>
            <a:pPr>
              <a:lnSpc>
                <a:spcPct val="80000"/>
              </a:lnSpc>
              <a:defRPr/>
            </a:pPr>
            <a:r>
              <a:rPr lang="en-US" sz="2800" dirty="0" smtClean="0"/>
              <a:t>Pat </a:t>
            </a:r>
            <a:r>
              <a:rPr lang="en-US" sz="2800" dirty="0" err="1" smtClean="0"/>
              <a:t>Ricé</a:t>
            </a:r>
            <a:r>
              <a:rPr lang="en-US" sz="2800" dirty="0" smtClean="0"/>
              <a:t>-Daniels</a:t>
            </a:r>
            <a:endParaRPr lang="en-US" sz="2800" dirty="0"/>
          </a:p>
          <a:p>
            <a:r>
              <a:rPr lang="en-US" sz="1800" dirty="0" smtClean="0"/>
              <a:t> </a:t>
            </a:r>
            <a:endParaRPr lang="en-US"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611" y="0"/>
            <a:ext cx="3810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00104"/>
            <a:ext cx="365661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Tutorial intro 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5943600"/>
            <a:ext cx="487363" cy="487363"/>
          </a:xfrm>
          <a:prstGeom prst="rect">
            <a:avLst/>
          </a:prstGeom>
        </p:spPr>
      </p:pic>
    </p:spTree>
    <p:extLst>
      <p:ext uri="{BB962C8B-B14F-4D97-AF65-F5344CB8AC3E}">
        <p14:creationId xmlns:p14="http://schemas.microsoft.com/office/powerpoint/2010/main" val="69797206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effectLst>
                  <a:outerShdw blurRad="38100" dist="38100" dir="2700000" algn="tl">
                    <a:srgbClr val="000000">
                      <a:alpha val="43137"/>
                    </a:srgbClr>
                  </a:outerShdw>
                </a:effectLst>
              </a:rPr>
              <a:t>Learning Styles Modalities for First Year Writing Students</a:t>
            </a:r>
            <a:r>
              <a:rPr lang="en-US" sz="3200" dirty="0">
                <a:solidFill>
                  <a:schemeClr val="tx1"/>
                </a:solidFill>
                <a:effectLst>
                  <a:outerShdw blurRad="38100" dist="38100" dir="2700000" algn="tl">
                    <a:srgbClr val="000000">
                      <a:alpha val="43137"/>
                    </a:srgbClr>
                  </a:outerShdw>
                </a:effectLst>
              </a:rPr>
              <a:t> – </a:t>
            </a:r>
            <a:r>
              <a:rPr lang="en-US" sz="2000">
                <a:solidFill>
                  <a:schemeClr val="tx1"/>
                </a:solidFill>
                <a:effectLst>
                  <a:outerShdw blurRad="38100" dist="38100" dir="2700000" algn="tl">
                    <a:srgbClr val="000000">
                      <a:alpha val="43137"/>
                    </a:srgbClr>
                  </a:outerShdw>
                </a:effectLst>
              </a:rPr>
              <a:t>(</a:t>
            </a:r>
            <a:r>
              <a:rPr lang="en-US" sz="2000" smtClean="0">
                <a:solidFill>
                  <a:schemeClr val="tx1"/>
                </a:solidFill>
                <a:effectLst>
                  <a:outerShdw blurRad="38100" dist="38100" dir="2700000" algn="tl">
                    <a:srgbClr val="000000">
                      <a:alpha val="43137"/>
                    </a:srgbClr>
                  </a:outerShdw>
                </a:effectLst>
              </a:rPr>
              <a:t>Tutorial)</a:t>
            </a:r>
            <a:endParaRPr lang="en-US" dirty="0">
              <a:solidFill>
                <a:schemeClr val="tx1"/>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7182" y="1762927"/>
            <a:ext cx="5029636" cy="420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Tutorial intro 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 y="5867400"/>
            <a:ext cx="487363" cy="487363"/>
          </a:xfrm>
          <a:prstGeom prst="rect">
            <a:avLst/>
          </a:prstGeom>
        </p:spPr>
      </p:pic>
    </p:spTree>
    <p:extLst>
      <p:ext uri="{BB962C8B-B14F-4D97-AF65-F5344CB8AC3E}">
        <p14:creationId xmlns:p14="http://schemas.microsoft.com/office/powerpoint/2010/main" val="35531100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28" y="312717"/>
            <a:ext cx="831557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81000" y="884217"/>
            <a:ext cx="1066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76300"/>
            <a:ext cx="7239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1447800"/>
            <a:ext cx="8686800" cy="2308324"/>
          </a:xfrm>
          <a:prstGeom prst="rect">
            <a:avLst/>
          </a:prstGeom>
        </p:spPr>
        <p:txBody>
          <a:bodyPr wrap="square">
            <a:spAutoFit/>
          </a:bodyPr>
          <a:lstStyle/>
          <a:p>
            <a:r>
              <a:rPr lang="en-US" dirty="0"/>
              <a:t>Instructions: Read each statement carefully. Choose one of the five buttons for each statement indicating how well that statement describes you</a:t>
            </a:r>
            <a:r>
              <a:rPr lang="en-US" dirty="0" smtClean="0"/>
              <a:t>.</a:t>
            </a:r>
            <a:r>
              <a:rPr lang="en-US" dirty="0"/>
              <a:t> </a:t>
            </a:r>
            <a:endParaRPr lang="en-US" dirty="0" smtClean="0"/>
          </a:p>
          <a:p>
            <a:endParaRPr lang="en-US" dirty="0" smtClean="0">
              <a:effectLst/>
            </a:endParaRPr>
          </a:p>
          <a:p>
            <a:r>
              <a:rPr lang="en-US" dirty="0"/>
              <a:t>1 = Statement does not describe you at all</a:t>
            </a:r>
            <a:br>
              <a:rPr lang="en-US" dirty="0"/>
            </a:br>
            <a:r>
              <a:rPr lang="en-US" dirty="0"/>
              <a:t>2 = Statement describes you very little</a:t>
            </a:r>
            <a:br>
              <a:rPr lang="en-US" dirty="0"/>
            </a:br>
            <a:r>
              <a:rPr lang="en-US" dirty="0"/>
              <a:t>3 = Statement describes you somewhat</a:t>
            </a:r>
            <a:br>
              <a:rPr lang="en-US" dirty="0"/>
            </a:br>
            <a:r>
              <a:rPr lang="en-US" dirty="0"/>
              <a:t>4 = Statement describes you pretty well</a:t>
            </a:r>
            <a:br>
              <a:rPr lang="en-US" dirty="0"/>
            </a:br>
            <a:r>
              <a:rPr lang="en-US" dirty="0"/>
              <a:t>5 = Statement describes you exactly</a:t>
            </a:r>
            <a:endParaRPr lang="en-US" dirty="0">
              <a:effectLst/>
            </a:endParaRPr>
          </a:p>
        </p:txBody>
      </p:sp>
      <p:pic>
        <p:nvPicPr>
          <p:cNvPr id="207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4888" y="2002948"/>
            <a:ext cx="3651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0013" y="2012331"/>
            <a:ext cx="7858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0013" y="2434480"/>
            <a:ext cx="7858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3756124"/>
            <a:ext cx="8686800" cy="310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5257800" y="2601898"/>
            <a:ext cx="11430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5422392" y="4191000"/>
            <a:ext cx="12070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torial 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3400" y="6096000"/>
            <a:ext cx="487363" cy="487363"/>
          </a:xfrm>
          <a:prstGeom prst="rect">
            <a:avLst/>
          </a:prstGeom>
        </p:spPr>
      </p:pic>
    </p:spTree>
    <p:extLst>
      <p:ext uri="{BB962C8B-B14F-4D97-AF65-F5344CB8AC3E}">
        <p14:creationId xmlns:p14="http://schemas.microsoft.com/office/powerpoint/2010/main" val="1384828294"/>
      </p:ext>
    </p:extLst>
  </p:cSld>
  <p:clrMapOvr>
    <a:masterClrMapping/>
  </p:clrMapOvr>
  <mc:AlternateContent xmlns:mc="http://schemas.openxmlformats.org/markup-compatibility/2006" xmlns:p14="http://schemas.microsoft.com/office/powerpoint/2010/main">
    <mc:Choice Requires="p14">
      <p:transition spd="med" p14:dur="700" advClick="0" advTm="56000">
        <p:fade/>
      </p:transition>
    </mc:Choice>
    <mc:Fallback xmlns="">
      <p:transition spd="med" advClick="0" advTm="5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038600" cy="563562"/>
          </a:xfr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dirty="0" smtClean="0"/>
              <a:t>Find my strengths!</a:t>
            </a:r>
            <a:endParaRPr lang="en-US"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719390" cy="85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57600"/>
            <a:ext cx="7191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47800" y="1600200"/>
            <a:ext cx="7391400" cy="1477328"/>
          </a:xfrm>
          <a:prstGeom prst="rect">
            <a:avLst/>
          </a:prstGeom>
        </p:spPr>
        <p:txBody>
          <a:bodyPr wrap="square">
            <a:spAutoFit/>
          </a:bodyPr>
          <a:lstStyle/>
          <a:p>
            <a:r>
              <a:rPr lang="en-US" b="1" dirty="0"/>
              <a:t>Musical: </a:t>
            </a:r>
            <a:r>
              <a:rPr lang="en-US" dirty="0"/>
              <a:t>You like the rhythm and sound of language. You like poems, songs, and jingles. You enjoy humming or singing along with music. You probably remember things well when they are associated with music or rhythm. Try to incorporate sounds into your lessons, such as using a familiar tune, song, or rap beat to teach spelling rules, or to remember words in a series for a test.</a:t>
            </a:r>
            <a:endParaRPr lang="en-US" dirty="0">
              <a:effectLst/>
            </a:endParaRPr>
          </a:p>
        </p:txBody>
      </p:sp>
      <p:sp>
        <p:nvSpPr>
          <p:cNvPr id="7" name="Rectangle 6"/>
          <p:cNvSpPr/>
          <p:nvPr/>
        </p:nvSpPr>
        <p:spPr>
          <a:xfrm>
            <a:off x="1449284" y="3657600"/>
            <a:ext cx="7162800" cy="1754326"/>
          </a:xfrm>
          <a:prstGeom prst="rect">
            <a:avLst/>
          </a:prstGeom>
        </p:spPr>
        <p:txBody>
          <a:bodyPr wrap="square">
            <a:spAutoFit/>
          </a:bodyPr>
          <a:lstStyle/>
          <a:p>
            <a:r>
              <a:rPr lang="en-US" b="1" dirty="0"/>
              <a:t>Self:</a:t>
            </a:r>
            <a:r>
              <a:rPr lang="en-US" dirty="0"/>
              <a:t> You have a very good sense of self. You like to spend time by yourself and think things over. You will often take in information from another person, mull it over by yourself, and come back to that person later to discuss it. You like working on projects on your own. You often prefer to learn by trial and error. Effective techniques to enhance your learning include keeping a journal and giving yourself time to reflect on new ideas and information.</a:t>
            </a:r>
            <a:endParaRPr lang="en-US" dirty="0">
              <a:effectLst/>
            </a:endParaRPr>
          </a:p>
        </p:txBody>
      </p:sp>
      <p:sp>
        <p:nvSpPr>
          <p:cNvPr id="3" name="Rectangle 2"/>
          <p:cNvSpPr/>
          <p:nvPr/>
        </p:nvSpPr>
        <p:spPr>
          <a:xfrm>
            <a:off x="2800809" y="1143000"/>
            <a:ext cx="3349187" cy="523220"/>
          </a:xfrm>
          <a:prstGeom prst="rect">
            <a:avLst/>
          </a:prstGeom>
        </p:spPr>
        <p:txBody>
          <a:bodyPr wrap="none">
            <a:spAutoFit/>
          </a:bodyPr>
          <a:lstStyle/>
          <a:p>
            <a:pPr algn="ctr"/>
            <a:r>
              <a:rPr lang="en-US" sz="2800" b="1" dirty="0" smtClean="0"/>
              <a:t>(Examples of results)</a:t>
            </a:r>
            <a:endParaRPr lang="en-US" sz="2800" b="1" dirty="0"/>
          </a:p>
        </p:txBody>
      </p:sp>
      <p:pic>
        <p:nvPicPr>
          <p:cNvPr id="4" name="Tutorial 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473" y="5943600"/>
            <a:ext cx="487363" cy="487363"/>
          </a:xfrm>
          <a:prstGeom prst="rect">
            <a:avLst/>
          </a:prstGeom>
        </p:spPr>
      </p:pic>
      <p:sp>
        <p:nvSpPr>
          <p:cNvPr id="5" name="Left Arrow 4"/>
          <p:cNvSpPr/>
          <p:nvPr/>
        </p:nvSpPr>
        <p:spPr>
          <a:xfrm>
            <a:off x="6629400" y="495300"/>
            <a:ext cx="9144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176337" y="519684"/>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032411"/>
      </p:ext>
    </p:extLst>
  </p:cSld>
  <p:clrMapOvr>
    <a:masterClrMapping/>
  </p:clrMapOvr>
  <mc:AlternateContent xmlns:mc="http://schemas.openxmlformats.org/markup-compatibility/2006" xmlns:p14="http://schemas.microsoft.com/office/powerpoint/2010/main">
    <mc:Choice Requires="p14">
      <p:transition spd="med" p14:dur="700" advClick="0" advTm="23000">
        <p:fade/>
      </p:transition>
    </mc:Choice>
    <mc:Fallback xmlns="">
      <p:transition spd="med" advClick="0"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Be sure to save your </a:t>
            </a:r>
            <a:r>
              <a:rPr lang="en-US" dirty="0" smtClean="0"/>
              <a:t>results to review or reference later, to share with your instructor, and, more important, to facilitate your writing activities.</a:t>
            </a:r>
          </a:p>
          <a:p>
            <a:endParaRPr lang="en-US" sz="1000" dirty="0" smtClean="0"/>
          </a:p>
          <a:p>
            <a:r>
              <a:rPr lang="en-US" dirty="0" smtClean="0"/>
              <a:t>Click on the link below (or copy/paste in browser) when you are ready to get started</a:t>
            </a:r>
          </a:p>
          <a:p>
            <a:endParaRPr lang="en-US" sz="1000" dirty="0"/>
          </a:p>
          <a:p>
            <a:r>
              <a:rPr lang="en-US" u="sng" dirty="0" smtClean="0">
                <a:hlinkClick r:id="rId4"/>
              </a:rPr>
              <a:t>http://literacynet.org/mi/assessment/findyourstrengths.html</a:t>
            </a:r>
            <a:endParaRPr lang="en-US" u="sng" dirty="0" smtClean="0"/>
          </a:p>
          <a:p>
            <a:endParaRPr lang="en-US" dirty="0"/>
          </a:p>
        </p:txBody>
      </p:sp>
      <p:sp>
        <p:nvSpPr>
          <p:cNvPr id="3" name="Title 2"/>
          <p:cNvSpPr>
            <a:spLocks noGrp="1"/>
          </p:cNvSpPr>
          <p:nvPr>
            <p:ph type="title"/>
          </p:nvPr>
        </p:nvSpPr>
        <p:spPr>
          <a:xfrm>
            <a:off x="76200" y="2057400"/>
            <a:ext cx="2377440" cy="2054352"/>
          </a:xfrm>
        </p:spPr>
        <p:txBody>
          <a:bodyPr>
            <a:noAutofit/>
          </a:bodyPr>
          <a:lstStyle/>
          <a:p>
            <a:r>
              <a:rPr lang="en-US" sz="4400" dirty="0" smtClean="0"/>
              <a:t>SAVE YOUR RESULTS</a:t>
            </a:r>
            <a:endParaRPr lang="en-US" sz="4400" dirty="0"/>
          </a:p>
        </p:txBody>
      </p:sp>
      <p:sp>
        <p:nvSpPr>
          <p:cNvPr id="4" name="Text Placeholder 3"/>
          <p:cNvSpPr>
            <a:spLocks noGrp="1"/>
          </p:cNvSpPr>
          <p:nvPr>
            <p:ph type="body" sz="half" idx="2"/>
          </p:nvPr>
        </p:nvSpPr>
        <p:spPr>
          <a:xfrm>
            <a:off x="152400" y="4343400"/>
            <a:ext cx="2377440" cy="301752"/>
          </a:xfrm>
        </p:spPr>
        <p:txBody>
          <a:bodyPr>
            <a:normAutofit fontScale="92500" lnSpcReduction="20000"/>
          </a:bodyPr>
          <a:lstStyle/>
          <a:p>
            <a:endParaRPr 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191000"/>
            <a:ext cx="1676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Tutorial 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19400" y="5943600"/>
            <a:ext cx="487363" cy="487363"/>
          </a:xfrm>
          <a:prstGeom prst="rect">
            <a:avLst/>
          </a:prstGeom>
        </p:spPr>
      </p:pic>
    </p:spTree>
    <p:extLst>
      <p:ext uri="{BB962C8B-B14F-4D97-AF65-F5344CB8AC3E}">
        <p14:creationId xmlns:p14="http://schemas.microsoft.com/office/powerpoint/2010/main" val="1341737388"/>
      </p:ext>
    </p:extLst>
  </p:cSld>
  <p:clrMapOvr>
    <a:masterClrMapping/>
  </p:clrMapOvr>
  <mc:AlternateContent xmlns:mc="http://schemas.openxmlformats.org/markup-compatibility/2006" xmlns:p14="http://schemas.microsoft.com/office/powerpoint/2010/main">
    <mc:Choice Requires="p14">
      <p:transition spd="med" p14:dur="700" advClick="0" advTm="28000">
        <p:fade/>
      </p:transition>
    </mc:Choice>
    <mc:Fallback xmlns="">
      <p:transition spd="med" advClick="0" advTm="2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4648200"/>
            <a:ext cx="8305800" cy="1403832"/>
          </a:xfrm>
        </p:spPr>
        <p:txBody>
          <a:bodyPr>
            <a:normAutofit fontScale="90000"/>
          </a:bodyPr>
          <a:lstStyle/>
          <a:p>
            <a:r>
              <a:rPr lang="en-US" dirty="0" smtClean="0"/>
              <a:t>Thank you for listening and watching this tutorial as part of your first writing course. </a:t>
            </a:r>
            <a:endParaRPr lang="en-US" dirty="0"/>
          </a:p>
        </p:txBody>
      </p:sp>
      <p:sp>
        <p:nvSpPr>
          <p:cNvPr id="4" name="Rectangle 3"/>
          <p:cNvSpPr/>
          <p:nvPr/>
        </p:nvSpPr>
        <p:spPr>
          <a:xfrm>
            <a:off x="762000" y="457200"/>
            <a:ext cx="7620000" cy="3785652"/>
          </a:xfrm>
          <a:prstGeom prst="rect">
            <a:avLst/>
          </a:prstGeom>
        </p:spPr>
        <p:txBody>
          <a:bodyPr wrap="square">
            <a:spAutoFit/>
          </a:bodyPr>
          <a:lstStyle/>
          <a:p>
            <a:r>
              <a:rPr lang="en-US" sz="4000" dirty="0" smtClean="0"/>
              <a:t>This </a:t>
            </a:r>
            <a:r>
              <a:rPr lang="en-US" sz="4000" dirty="0"/>
              <a:t>Multiple Intelligences for Adult Literacy and Education assessment is part of the Multiple Intelligences Survey (MIS</a:t>
            </a:r>
            <a:r>
              <a:rPr lang="en-US" sz="4000" dirty="0" smtClean="0"/>
              <a:t>) - </a:t>
            </a:r>
            <a:r>
              <a:rPr lang="en-US" sz="4000" dirty="0"/>
              <a:t>based on </a:t>
            </a:r>
            <a:r>
              <a:rPr lang="en-US" sz="4000" dirty="0" smtClean="0"/>
              <a:t>Howard Gardner’s </a:t>
            </a:r>
            <a:r>
              <a:rPr lang="en-US" sz="4000" dirty="0"/>
              <a:t>Multiple Intelligence Theory.</a:t>
            </a:r>
          </a:p>
        </p:txBody>
      </p:sp>
      <p:pic>
        <p:nvPicPr>
          <p:cNvPr id="5" name="Tutorial 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8318" y="6331248"/>
            <a:ext cx="487363" cy="487363"/>
          </a:xfrm>
          <a:prstGeom prst="rect">
            <a:avLst/>
          </a:prstGeom>
        </p:spPr>
      </p:pic>
    </p:spTree>
    <p:extLst>
      <p:ext uri="{BB962C8B-B14F-4D97-AF65-F5344CB8AC3E}">
        <p14:creationId xmlns:p14="http://schemas.microsoft.com/office/powerpoint/2010/main" val="1891709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386</TotalTime>
  <Words>322</Words>
  <Application>Microsoft Office PowerPoint</Application>
  <PresentationFormat>On-screen Show (4:3)</PresentationFormat>
  <Paragraphs>20</Paragraphs>
  <Slides>6</Slides>
  <Notes>0</Notes>
  <HiddenSlides>0</HiddenSlides>
  <MMClips>6</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Thatch</vt:lpstr>
      <vt:lpstr>Discover  Your Talents to Develop Your Writing</vt:lpstr>
      <vt:lpstr>Learning Styles Modalities for First Year Writing Students – (Tutorial)</vt:lpstr>
      <vt:lpstr>PowerPoint Presentation</vt:lpstr>
      <vt:lpstr>Find my strengths!</vt:lpstr>
      <vt:lpstr>SAVE YOUR RESULTS</vt:lpstr>
      <vt:lpstr>Thank you for listening and watching this tutorial as part of your first writing course.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Your Talents to Develop Your Writing</dc:title>
  <dc:creator>Pat</dc:creator>
  <cp:lastModifiedBy>Pat</cp:lastModifiedBy>
  <cp:revision>34</cp:revision>
  <dcterms:created xsi:type="dcterms:W3CDTF">2014-04-26T19:47:29Z</dcterms:created>
  <dcterms:modified xsi:type="dcterms:W3CDTF">2014-06-04T03:37:08Z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