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64" r:id="rId6"/>
    <p:sldId id="266" r:id="rId7"/>
    <p:sldId id="268" r:id="rId8"/>
    <p:sldId id="265" r:id="rId9"/>
    <p:sldId id="260" r:id="rId10"/>
    <p:sldId id="26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9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93A02-370E-45C6-B757-21AE9D82207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8AE9-652B-4F39-8D1B-D45822A3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93A02-370E-45C6-B757-21AE9D82207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8AE9-652B-4F39-8D1B-D45822A3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93A02-370E-45C6-B757-21AE9D82207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8AE9-652B-4F39-8D1B-D45822A3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7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93A02-370E-45C6-B757-21AE9D82207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58AE9-652B-4F39-8D1B-D45822A3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5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93A02-370E-45C6-B757-21AE9D82207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8AE9-652B-4F39-8D1B-D45822A3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93A02-370E-45C6-B757-21AE9D82207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8AE9-652B-4F39-8D1B-D45822A3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0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93A02-370E-45C6-B757-21AE9D82207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8AE9-652B-4F39-8D1B-D45822A3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93A02-370E-45C6-B757-21AE9D82207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8AE9-652B-4F39-8D1B-D45822A3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3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93A02-370E-45C6-B757-21AE9D82207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8AE9-652B-4F39-8D1B-D45822A3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93A02-370E-45C6-B757-21AE9D82207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8AE9-652B-4F39-8D1B-D45822A3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3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93A02-370E-45C6-B757-21AE9D82207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8AE9-652B-4F39-8D1B-D45822A3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5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E5393A02-370E-45C6-B757-21AE9D82207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C8D58AE9-652B-4F39-8D1B-D45822A373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hyperlink" Target="http://researcharchive.wintec.ac.nz/2673/1/Ambiguity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9525" y="838200"/>
            <a:ext cx="7085013" cy="25908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Second Language Tolerance of Ambiguity </a:t>
            </a:r>
            <a:r>
              <a:rPr lang="en-US" sz="4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Scale/Assessment - Tutorial</a:t>
            </a:r>
            <a:endParaRPr lang="en-US" sz="4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9525" y="4419600"/>
            <a:ext cx="5256213" cy="1600200"/>
          </a:xfrm>
        </p:spPr>
        <p:txBody>
          <a:bodyPr/>
          <a:lstStyle/>
          <a:p>
            <a:r>
              <a:rPr lang="en-US" dirty="0" smtClean="0"/>
              <a:t>Pat </a:t>
            </a:r>
            <a:r>
              <a:rPr lang="en-US" dirty="0" err="1" smtClean="0"/>
              <a:t>Ricé</a:t>
            </a:r>
            <a:r>
              <a:rPr lang="en-US" dirty="0" smtClean="0"/>
              <a:t>-Daniels</a:t>
            </a:r>
          </a:p>
        </p:txBody>
      </p:sp>
      <p:pic>
        <p:nvPicPr>
          <p:cNvPr id="5" name="Spanish Tutorial 1.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3200" y="5562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4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4000">
        <p14:reveal/>
      </p:transition>
    </mc:Choice>
    <mc:Fallback>
      <p:transition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581400"/>
            <a:ext cx="5715000" cy="1981199"/>
          </a:xfrm>
        </p:spPr>
        <p:txBody>
          <a:bodyPr/>
          <a:lstStyle/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researcharchive.wintec.ac.nz/2673/1/Ambiguity.pdf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Have fun with this short and easy </a:t>
            </a:r>
            <a:r>
              <a:rPr lang="en-US" sz="2000" dirty="0" smtClean="0"/>
              <a:t>assessment.</a:t>
            </a:r>
            <a:br>
              <a:rPr lang="en-US" sz="2000" dirty="0" smtClean="0"/>
            </a:br>
            <a:r>
              <a:rPr lang="en-US" sz="2000" dirty="0" smtClean="0"/>
              <a:t>gracias, </a:t>
            </a:r>
            <a:r>
              <a:rPr lang="en-US" sz="2000" dirty="0" err="1" smtClean="0"/>
              <a:t>Obrigada</a:t>
            </a:r>
            <a:r>
              <a:rPr lang="en-US" sz="2000" dirty="0" smtClean="0"/>
              <a:t>, </a:t>
            </a:r>
            <a:r>
              <a:rPr lang="en-US" sz="2000" dirty="0"/>
              <a:t>thank you for watching and listening.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838200"/>
            <a:ext cx="7772400" cy="2590800"/>
          </a:xfrm>
        </p:spPr>
        <p:txBody>
          <a:bodyPr/>
          <a:lstStyle/>
          <a:p>
            <a:r>
              <a:rPr lang="en-US" dirty="0" smtClean="0"/>
              <a:t>Let’s take the </a:t>
            </a:r>
            <a:r>
              <a:rPr lang="en-US" dirty="0"/>
              <a:t>scale </a:t>
            </a:r>
            <a:r>
              <a:rPr lang="en-US" dirty="0" smtClean="0"/>
              <a:t>assessment to find out.  Below is the link for you to copy </a:t>
            </a:r>
            <a:r>
              <a:rPr lang="en-US" dirty="0"/>
              <a:t>and paste </a:t>
            </a:r>
            <a:r>
              <a:rPr lang="en-US" dirty="0" smtClean="0"/>
              <a:t>in your </a:t>
            </a:r>
            <a:r>
              <a:rPr lang="en-US" dirty="0"/>
              <a:t>browser to access the </a:t>
            </a:r>
            <a:r>
              <a:rPr lang="en-US" dirty="0" smtClean="0"/>
              <a:t>PDF document.</a:t>
            </a:r>
            <a:endParaRPr lang="en-US" dirty="0"/>
          </a:p>
          <a:p>
            <a:r>
              <a:rPr lang="en-US" dirty="0" smtClean="0"/>
              <a:t>Please </a:t>
            </a:r>
            <a:r>
              <a:rPr lang="en-US" dirty="0"/>
              <a:t>download the document, print it, and follow the instructions as I’ve illustrated in this </a:t>
            </a:r>
            <a:r>
              <a:rPr lang="en-US" dirty="0" smtClean="0"/>
              <a:t>tutorial. Please read each </a:t>
            </a:r>
            <a:r>
              <a:rPr lang="en-US" dirty="0"/>
              <a:t>statement carefully, and take your time to think about each statement before </a:t>
            </a:r>
            <a:r>
              <a:rPr lang="en-US" dirty="0" smtClean="0"/>
              <a:t>selecting an answer.</a:t>
            </a:r>
            <a:endParaRPr lang="en-US" dirty="0"/>
          </a:p>
          <a:p>
            <a:endParaRPr lang="en-US" dirty="0"/>
          </a:p>
        </p:txBody>
      </p:sp>
      <p:pic>
        <p:nvPicPr>
          <p:cNvPr id="4" name="Slide 10 clo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88749" y="57716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2000">
        <p14:reveal/>
      </p:transition>
    </mc:Choice>
    <mc:Fallback xmlns="">
      <p:transition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Works Cited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Ely, C. M. (1995). Second language tolerance of ambiguity scale. In J. Reid (Ed.), </a:t>
            </a:r>
            <a:r>
              <a:rPr lang="en-US" i="1" dirty="0" smtClean="0"/>
              <a:t>Learning styles in the ESL/EFL classroom.</a:t>
            </a:r>
            <a:r>
              <a:rPr lang="en-US" dirty="0" smtClean="0"/>
              <a:t> Boston, </a:t>
            </a:r>
            <a:r>
              <a:rPr lang="en-US" dirty="0" err="1" smtClean="0"/>
              <a:t>Heinle</a:t>
            </a:r>
            <a:r>
              <a:rPr lang="en-US" dirty="0" smtClean="0"/>
              <a:t> &amp; </a:t>
            </a:r>
            <a:r>
              <a:rPr lang="en-US" dirty="0" err="1" smtClean="0"/>
              <a:t>Heinle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Gomez, B. (2014). Co-writer of tutorial script.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ll/>
      </p:transition>
    </mc:Choice>
    <mc:Fallback xmlns="">
      <p:transition advClick="0" advTm="1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7086600" cy="1905000"/>
          </a:xfrm>
        </p:spPr>
        <p:txBody>
          <a:bodyPr/>
          <a:lstStyle/>
          <a:p>
            <a:r>
              <a:rPr lang="en-US" dirty="0" smtClean="0"/>
              <a:t>This is a survey related to your motivation and language learning attitude about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525" y="2819400"/>
            <a:ext cx="5257800" cy="3306763"/>
          </a:xfrm>
        </p:spPr>
        <p:txBody>
          <a:bodyPr/>
          <a:lstStyle/>
          <a:p>
            <a:r>
              <a:rPr lang="en-US" dirty="0" smtClean="0"/>
              <a:t>This is informative for freshmen students in ESL/EFL programs</a:t>
            </a:r>
          </a:p>
          <a:p>
            <a:endParaRPr lang="en-US" sz="1000" dirty="0" smtClean="0"/>
          </a:p>
          <a:p>
            <a:r>
              <a:rPr lang="en-US" dirty="0" smtClean="0"/>
              <a:t>and an aid for TESOL</a:t>
            </a:r>
            <a:endParaRPr lang="en-US" dirty="0"/>
          </a:p>
        </p:txBody>
      </p:sp>
      <p:pic>
        <p:nvPicPr>
          <p:cNvPr id="4" name="Spanish Tutorial 2.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1000" y="5638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6000">
        <p14:reveal/>
      </p:transition>
    </mc:Choice>
    <mc:Fallback xmlns="">
      <p:transition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86600" cy="1447800"/>
          </a:xfrm>
        </p:spPr>
        <p:txBody>
          <a:bodyPr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Columns of Choices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985365"/>
              </p:ext>
            </p:extLst>
          </p:nvPr>
        </p:nvGraphicFramePr>
        <p:xfrm>
          <a:off x="990600" y="2209800"/>
          <a:ext cx="6858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6"/>
                <a:gridCol w="1114425"/>
                <a:gridCol w="1714500"/>
                <a:gridCol w="1371600"/>
                <a:gridCol w="1371599"/>
              </a:tblGrid>
              <a:tr h="7681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Strongly agree (SA)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Agree</a:t>
                      </a:r>
                    </a:p>
                    <a:p>
                      <a:pPr algn="ctr"/>
                      <a:r>
                        <a:rPr lang="en-US" dirty="0" smtClean="0"/>
                        <a:t>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Undecided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Disagree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Strongly</a:t>
                      </a:r>
                      <a:r>
                        <a:rPr lang="en-US" baseline="0" dirty="0" smtClean="0"/>
                        <a:t> disagree (SD)</a:t>
                      </a:r>
                      <a:endParaRPr lang="en-US" dirty="0"/>
                    </a:p>
                  </a:txBody>
                  <a:tcPr/>
                </a:tc>
              </a:tr>
              <a:tr h="298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Slide 3 inf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91" y="5638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7143"/>
      </p:ext>
    </p:extLst>
  </p:cSld>
  <p:clrMapOvr>
    <a:masterClrMapping/>
  </p:clrMapOvr>
  <p:transition advClick="0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086600" cy="144780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Columns of Choices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494000"/>
              </p:ext>
            </p:extLst>
          </p:nvPr>
        </p:nvGraphicFramePr>
        <p:xfrm>
          <a:off x="990600" y="2286000"/>
          <a:ext cx="6781801" cy="128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589"/>
                <a:gridCol w="1102043"/>
                <a:gridCol w="1695450"/>
                <a:gridCol w="1356360"/>
                <a:gridCol w="1356359"/>
              </a:tblGrid>
              <a:tr h="920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Strongly agree (SA)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Agree</a:t>
                      </a:r>
                    </a:p>
                    <a:p>
                      <a:pPr algn="ctr"/>
                      <a:r>
                        <a:rPr lang="en-US" dirty="0" smtClean="0"/>
                        <a:t>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Undecided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Disagree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Strongly</a:t>
                      </a:r>
                      <a:r>
                        <a:rPr lang="en-US" baseline="0" dirty="0" smtClean="0"/>
                        <a:t> disagree (SD)</a:t>
                      </a:r>
                      <a:endParaRPr lang="en-US" dirty="0"/>
                    </a:p>
                  </a:txBody>
                  <a:tcPr/>
                </a:tc>
              </a:tr>
              <a:tr h="2986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Slide 4 inf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3843" y="5486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14:reveal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90012434"/>
              </p:ext>
            </p:extLst>
          </p:nvPr>
        </p:nvGraphicFramePr>
        <p:xfrm>
          <a:off x="914400" y="685801"/>
          <a:ext cx="7696200" cy="276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33400"/>
                <a:gridCol w="381000"/>
                <a:gridCol w="381000"/>
                <a:gridCol w="381000"/>
                <a:gridCol w="533400"/>
              </a:tblGrid>
              <a:tr h="430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</a:tr>
              <a:tr h="77779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 smtClean="0"/>
                        <a:t>When</a:t>
                      </a:r>
                      <a:r>
                        <a:rPr lang="en-US" sz="1400" baseline="0" dirty="0" smtClean="0"/>
                        <a:t> I’m reading something in English, I feel impatient when I don’t totally understand the meaning.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792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US" sz="1400" dirty="0" smtClean="0"/>
                        <a:t>It bothers me that I don’t understand</a:t>
                      </a:r>
                      <a:r>
                        <a:rPr lang="en-US" sz="1400" baseline="0" dirty="0" smtClean="0"/>
                        <a:t> everything the</a:t>
                      </a:r>
                    </a:p>
                    <a:p>
                      <a:r>
                        <a:rPr lang="en-US" sz="1400" baseline="0" dirty="0" smtClean="0"/>
                        <a:t>       teacher/instructor says in English.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792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US" sz="1400" dirty="0" smtClean="0"/>
                        <a:t>When I write English compositions, I don’t like</a:t>
                      </a:r>
                      <a:r>
                        <a:rPr lang="en-US" sz="1400" baseline="0" dirty="0" smtClean="0"/>
                        <a:t> it when I can’t express my ideas exactly.</a:t>
                      </a:r>
                    </a:p>
                    <a:p>
                      <a:pPr marL="0" indent="0">
                        <a:buNone/>
                      </a:pP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Slide 5 inf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3843" y="5486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14:reveal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Scoring Scale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237987"/>
              </p:ext>
            </p:extLst>
          </p:nvPr>
        </p:nvGraphicFramePr>
        <p:xfrm>
          <a:off x="990600" y="2286000"/>
          <a:ext cx="6781801" cy="128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589"/>
                <a:gridCol w="1102043"/>
                <a:gridCol w="1695450"/>
                <a:gridCol w="1356360"/>
                <a:gridCol w="1356359"/>
              </a:tblGrid>
              <a:tr h="920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Strongly agree (SA)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Agree</a:t>
                      </a:r>
                    </a:p>
                    <a:p>
                      <a:pPr algn="ctr"/>
                      <a:r>
                        <a:rPr lang="en-US" dirty="0" smtClean="0"/>
                        <a:t>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Undecided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Disagree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Strongly</a:t>
                      </a:r>
                      <a:r>
                        <a:rPr lang="en-US" baseline="0" dirty="0" smtClean="0"/>
                        <a:t> disagree (SD)</a:t>
                      </a:r>
                      <a:endParaRPr lang="en-US" dirty="0"/>
                    </a:p>
                  </a:txBody>
                  <a:tcPr/>
                </a:tc>
              </a:tr>
              <a:tr h="2986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600200"/>
            <a:ext cx="7238999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4          3             0             2           1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Slide 6 inf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7629" y="5486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2000">
        <p:pull/>
      </p:transition>
    </mc:Choice>
    <mc:Fallback xmlns="">
      <p:transition advClick="0" advTm="2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Total Scores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17676"/>
              </p:ext>
            </p:extLst>
          </p:nvPr>
        </p:nvGraphicFramePr>
        <p:xfrm>
          <a:off x="1279522" y="1600200"/>
          <a:ext cx="451167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8"/>
                <a:gridCol w="609600"/>
                <a:gridCol w="457200"/>
                <a:gridCol w="480527"/>
                <a:gridCol w="433873"/>
                <a:gridCol w="609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Subtotals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78379"/>
              </p:ext>
            </p:extLst>
          </p:nvPr>
        </p:nvGraphicFramePr>
        <p:xfrm>
          <a:off x="1066800" y="2971800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Combined Total score</a:t>
                      </a:r>
                      <a:r>
                        <a:rPr lang="en-US" baseline="0" dirty="0" smtClean="0"/>
                        <a:t> = 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Slide 7 inf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23672" y="5410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pull/>
      </p:transition>
    </mc:Choice>
    <mc:Fallback xmlns="">
      <p:transition advClick="0" advTm="7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tolerant of ambiguity</a:t>
            </a:r>
          </a:p>
          <a:p>
            <a:endParaRPr lang="en-US" dirty="0" smtClean="0"/>
          </a:p>
          <a:p>
            <a:r>
              <a:rPr lang="en-US" dirty="0" smtClean="0"/>
              <a:t>12 points or less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2514599" cy="4525963"/>
          </a:xfrm>
        </p:spPr>
        <p:txBody>
          <a:bodyPr/>
          <a:lstStyle/>
          <a:p>
            <a:r>
              <a:rPr lang="en-US" dirty="0" smtClean="0"/>
              <a:t>Less tolerant of ambiguity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48 points or more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1371600" y="4572000"/>
            <a:ext cx="28194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343400" y="4572000"/>
            <a:ext cx="2438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de 8 inf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85970" y="5638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pull/>
      </p:transition>
    </mc:Choice>
    <mc:Fallback xmlns="">
      <p:transition advClick="0" advTm="7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So -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latin typeface="Aharoni" pitchFamily="2" charset="-79"/>
                <a:ea typeface="+mj-ea"/>
                <a:cs typeface="Aharoni" pitchFamily="2" charset="-79"/>
              </a:rPr>
              <a:t>What is your tolerance level for reading, writing, and understanding English</a:t>
            </a:r>
            <a:r>
              <a:rPr lang="en-US" sz="5400" dirty="0">
                <a:solidFill>
                  <a:srgbClr val="000000"/>
                </a:solidFill>
                <a:latin typeface="Aharoni" pitchFamily="2" charset="-79"/>
                <a:ea typeface="+mj-ea"/>
                <a:cs typeface="Aharoni" pitchFamily="2" charset="-79"/>
              </a:rPr>
              <a:t>?</a:t>
            </a:r>
            <a:endParaRPr lang="en-US" dirty="0"/>
          </a:p>
        </p:txBody>
      </p:sp>
      <p:pic>
        <p:nvPicPr>
          <p:cNvPr id="4" name="Slide 9 inf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4" y="5638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9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pull/>
      </p:transition>
    </mc:Choice>
    <mc:Fallback xmlns="">
      <p:transition advClick="0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 Stacks design</Template>
  <TotalTime>404</TotalTime>
  <Words>352</Words>
  <Application>Microsoft Office PowerPoint</Application>
  <PresentationFormat>On-screen Show (4:3)</PresentationFormat>
  <Paragraphs>73</Paragraphs>
  <Slides>11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Stack of books design template</vt:lpstr>
      <vt:lpstr>Second Language Tolerance of Ambiguity Scale/Assessment - Tutorial</vt:lpstr>
      <vt:lpstr>This is a survey related to your motivation and language learning attitude about English</vt:lpstr>
      <vt:lpstr>Columns of Choices</vt:lpstr>
      <vt:lpstr>Columns of Choices</vt:lpstr>
      <vt:lpstr>PowerPoint Presentation</vt:lpstr>
      <vt:lpstr>Scoring Scale</vt:lpstr>
      <vt:lpstr>Example of Total Scores</vt:lpstr>
      <vt:lpstr>Scale Results</vt:lpstr>
      <vt:lpstr>So -</vt:lpstr>
      <vt:lpstr>http://researcharchive.wintec.ac.nz/2673/1/Ambiguity.pdf  Have fun with this short and easy assessment. gracias, Obrigada, thank you for watching and listening.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</dc:creator>
  <cp:lastModifiedBy>Pat</cp:lastModifiedBy>
  <cp:revision>61</cp:revision>
  <dcterms:created xsi:type="dcterms:W3CDTF">2014-05-09T22:40:56Z</dcterms:created>
  <dcterms:modified xsi:type="dcterms:W3CDTF">2014-06-04T07:17:44Z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